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7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129F-F366-4979-B797-BE4D68F784A4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06E1-6BCB-4C0A-87EE-4D5D79A87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129F-F366-4979-B797-BE4D68F784A4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06E1-6BCB-4C0A-87EE-4D5D79A87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129F-F366-4979-B797-BE4D68F784A4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06E1-6BCB-4C0A-87EE-4D5D79A87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129F-F366-4979-B797-BE4D68F784A4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06E1-6BCB-4C0A-87EE-4D5D79A87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129F-F366-4979-B797-BE4D68F784A4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06E1-6BCB-4C0A-87EE-4D5D79A87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129F-F366-4979-B797-BE4D68F784A4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06E1-6BCB-4C0A-87EE-4D5D79A87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129F-F366-4979-B797-BE4D68F784A4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06E1-6BCB-4C0A-87EE-4D5D79A87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129F-F366-4979-B797-BE4D68F784A4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06E1-6BCB-4C0A-87EE-4D5D79A87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129F-F366-4979-B797-BE4D68F784A4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06E1-6BCB-4C0A-87EE-4D5D79A87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129F-F366-4979-B797-BE4D68F784A4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06E1-6BCB-4C0A-87EE-4D5D79A87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129F-F366-4979-B797-BE4D68F784A4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06E1-6BCB-4C0A-87EE-4D5D79A87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F129F-F366-4979-B797-BE4D68F784A4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E06E1-6BCB-4C0A-87EE-4D5D79A871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6350" ty="-217805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304256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6700" b="1" i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n-ea"/>
                <a:cs typeface="+mn-cs"/>
              </a:rPr>
              <a:t>Учимся писать </a:t>
            </a:r>
            <a:br>
              <a:rPr lang="ru-RU" sz="6700" b="1" i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n-ea"/>
                <a:cs typeface="+mn-cs"/>
              </a:rPr>
            </a:br>
            <a:r>
              <a:rPr lang="ru-RU" sz="6700" b="1" i="1" dirty="0" err="1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n-ea"/>
                <a:cs typeface="+mn-cs"/>
              </a:rPr>
              <a:t>синквейн</a:t>
            </a:r>
            <a:r>
              <a:rPr lang="ru-RU" sz="7200" b="1" i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n-ea"/>
                <a:cs typeface="+mn-cs"/>
              </a:rPr>
              <a:t/>
            </a:r>
            <a:br>
              <a:rPr lang="ru-RU" sz="7200" b="1" i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3886200"/>
            <a:ext cx="5148064" cy="17526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                        Югова С.В.</a:t>
            </a:r>
          </a:p>
          <a:p>
            <a:pPr algn="r"/>
            <a:r>
              <a:rPr lang="ru-RU" sz="2000" dirty="0">
                <a:solidFill>
                  <a:schemeClr val="tx1"/>
                </a:solidFill>
              </a:rPr>
              <a:t>у</a:t>
            </a:r>
            <a:r>
              <a:rPr lang="ru-RU" sz="2000" dirty="0" smtClean="0">
                <a:solidFill>
                  <a:schemeClr val="tx1"/>
                </a:solidFill>
              </a:rPr>
              <a:t>читель начальных классов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20880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48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Что </a:t>
            </a:r>
            <a:r>
              <a:rPr lang="ru-RU" sz="4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такое </a:t>
            </a:r>
            <a:r>
              <a:rPr lang="ru-RU" sz="4800" b="1" dirty="0" err="1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синквейн</a:t>
            </a:r>
            <a:r>
              <a:rPr lang="ru-RU" sz="4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600200"/>
            <a:ext cx="7920880" cy="452596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sz="2800" dirty="0">
                <a:solidFill>
                  <a:srgbClr val="663300"/>
                </a:solidFill>
                <a:latin typeface="Arial" charset="0"/>
              </a:rPr>
              <a:t> </a:t>
            </a:r>
            <a:r>
              <a:rPr lang="ru-RU" b="1" dirty="0">
                <a:solidFill>
                  <a:srgbClr val="663300"/>
                </a:solidFill>
                <a:latin typeface="Arial" charset="0"/>
              </a:rPr>
              <a:t>Слово «</a:t>
            </a:r>
            <a:r>
              <a:rPr lang="ru-RU" b="1" dirty="0" err="1">
                <a:solidFill>
                  <a:srgbClr val="663300"/>
                </a:solidFill>
                <a:latin typeface="Arial" charset="0"/>
              </a:rPr>
              <a:t>синквейн</a:t>
            </a:r>
            <a:r>
              <a:rPr lang="ru-RU" b="1" dirty="0">
                <a:solidFill>
                  <a:srgbClr val="663300"/>
                </a:solidFill>
                <a:latin typeface="Arial" charset="0"/>
              </a:rPr>
              <a:t>» происходит от французского слова «пять» и означает «стихотворение, состоящее из пяти строк»;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b="1" dirty="0">
                <a:solidFill>
                  <a:srgbClr val="663300"/>
                </a:solidFill>
                <a:latin typeface="Arial" charset="0"/>
              </a:rPr>
              <a:t> Дидактический </a:t>
            </a:r>
            <a:r>
              <a:rPr lang="ru-RU" b="1" dirty="0" err="1">
                <a:solidFill>
                  <a:srgbClr val="663300"/>
                </a:solidFill>
                <a:latin typeface="Arial" charset="0"/>
              </a:rPr>
              <a:t>синквейн</a:t>
            </a:r>
            <a:r>
              <a:rPr lang="ru-RU" b="1" dirty="0">
                <a:solidFill>
                  <a:srgbClr val="663300"/>
                </a:solidFill>
                <a:latin typeface="Arial" charset="0"/>
              </a:rPr>
              <a:t> появился в начале </a:t>
            </a:r>
            <a:r>
              <a:rPr lang="en-US" b="1" dirty="0">
                <a:solidFill>
                  <a:srgbClr val="663300"/>
                </a:solidFill>
                <a:latin typeface="Arial" charset="0"/>
              </a:rPr>
              <a:t>XX </a:t>
            </a:r>
            <a:r>
              <a:rPr lang="ru-RU" b="1" dirty="0">
                <a:solidFill>
                  <a:srgbClr val="663300"/>
                </a:solidFill>
                <a:latin typeface="Arial" charset="0"/>
              </a:rPr>
              <a:t>века в США;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b="1" dirty="0">
                <a:solidFill>
                  <a:srgbClr val="663300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663300"/>
                </a:solidFill>
                <a:latin typeface="Arial" charset="0"/>
              </a:rPr>
              <a:t>Синквейн</a:t>
            </a:r>
            <a:r>
              <a:rPr lang="ru-RU" b="1" dirty="0">
                <a:solidFill>
                  <a:srgbClr val="663300"/>
                </a:solidFill>
                <a:latin typeface="Arial" charset="0"/>
              </a:rPr>
              <a:t> – это не обычное стихотворение, а стихотворение, написанное в соответствии с определёнными правилами.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920880" cy="136815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53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/>
            </a:r>
            <a:br>
              <a:rPr lang="ru-RU" sz="53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r>
              <a:rPr lang="ru-RU" sz="53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Правила </a:t>
            </a:r>
            <a:r>
              <a:rPr lang="ru-RU" sz="53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написания </a:t>
            </a:r>
            <a:r>
              <a:rPr lang="ru-RU" sz="5300" b="1" dirty="0" err="1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синквейна</a:t>
            </a:r>
            <a:r>
              <a:rPr lang="ru-RU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/>
            </a:r>
            <a:br>
              <a:rPr lang="ru-RU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72816"/>
            <a:ext cx="7848872" cy="482453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b="1" dirty="0" err="1">
                <a:solidFill>
                  <a:srgbClr val="663300"/>
                </a:solidFill>
                <a:latin typeface="Arial" charset="0"/>
              </a:rPr>
              <a:t>Синквейн</a:t>
            </a:r>
            <a:r>
              <a:rPr lang="ru-RU" b="1" dirty="0">
                <a:solidFill>
                  <a:srgbClr val="663300"/>
                </a:solidFill>
                <a:latin typeface="Arial" charset="0"/>
              </a:rPr>
              <a:t> состоит из 5 строк;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b="1" dirty="0">
              <a:solidFill>
                <a:srgbClr val="66330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b="1" dirty="0">
                <a:solidFill>
                  <a:srgbClr val="663300"/>
                </a:solidFill>
                <a:latin typeface="Arial" charset="0"/>
              </a:rPr>
              <a:t> Его форма напоминает ёлочку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                 1 слово                                                                    </a:t>
            </a:r>
            <a:endParaRPr lang="ru-RU" sz="1800" b="1" dirty="0">
              <a:solidFill>
                <a:srgbClr val="002060"/>
              </a:solidFill>
              <a:latin typeface="Arial" charset="0"/>
            </a:endParaRP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           2 </a:t>
            </a:r>
            <a:r>
              <a:rPr lang="ru-RU" sz="2400" b="1" dirty="0">
                <a:solidFill>
                  <a:srgbClr val="002060"/>
                </a:solidFill>
                <a:latin typeface="Arial" charset="0"/>
              </a:rPr>
              <a:t>слова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rgbClr val="002060"/>
                </a:solidFill>
                <a:latin typeface="Arial" charset="0"/>
              </a:rPr>
              <a:t>       3 </a:t>
            </a:r>
            <a:r>
              <a:rPr lang="ru-RU" b="1" dirty="0">
                <a:solidFill>
                  <a:srgbClr val="002060"/>
                </a:solidFill>
                <a:latin typeface="Arial" charset="0"/>
              </a:rPr>
              <a:t>слова</a:t>
            </a: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Arial" charset="0"/>
              </a:rPr>
              <a:t>     4 </a:t>
            </a:r>
            <a:r>
              <a:rPr lang="ru-RU" sz="4000" b="1" dirty="0">
                <a:solidFill>
                  <a:srgbClr val="002060"/>
                </a:solidFill>
                <a:latin typeface="Arial" charset="0"/>
              </a:rPr>
              <a:t>слова</a:t>
            </a: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                    1 </a:t>
            </a:r>
            <a:r>
              <a:rPr lang="ru-RU" sz="1800" b="1" dirty="0">
                <a:solidFill>
                  <a:srgbClr val="002060"/>
                </a:solidFill>
                <a:latin typeface="Arial" charset="0"/>
              </a:rPr>
              <a:t>слово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520" y="3150121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687" y="3739060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122" y="3723801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445" y="4304068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47" y="4304068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304068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407" y="4873556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687" y="4837942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2" y="4873556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37" y="4837942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77" y="5441192"/>
            <a:ext cx="6699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7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20880" cy="1147191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53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/>
            </a:r>
            <a:br>
              <a:rPr lang="ru-RU" sz="53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r>
              <a:rPr lang="ru-RU" sz="53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Что </a:t>
            </a:r>
            <a:r>
              <a:rPr lang="ru-RU" sz="53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пишется в каждой строке?</a:t>
            </a:r>
            <a:r>
              <a:rPr lang="ru-RU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/>
            </a:r>
            <a:br>
              <a:rPr lang="ru-RU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50" y="1626542"/>
            <a:ext cx="1749704" cy="743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429" y="4600236"/>
            <a:ext cx="1749425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783" y="3520841"/>
            <a:ext cx="1749425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62" y="2641569"/>
            <a:ext cx="1749425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26" y="5702254"/>
            <a:ext cx="1749425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1262" y="1736820"/>
            <a:ext cx="169309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>
              <a:defRPr/>
            </a:pP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Comic Sans MS" pitchFamily="66" charset="0"/>
              </a:rPr>
              <a:t>1 строка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22076" y="2752483"/>
            <a:ext cx="169309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>
              <a:defRPr/>
            </a:pP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Comic Sans MS" pitchFamily="66" charset="0"/>
              </a:rPr>
              <a:t>2 </a:t>
            </a: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Comic Sans MS" pitchFamily="66" charset="0"/>
              </a:rPr>
              <a:t>строка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67595" y="4710895"/>
            <a:ext cx="169309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>
              <a:defRPr/>
            </a:pP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Comic Sans MS" pitchFamily="66" charset="0"/>
              </a:rPr>
              <a:t>4 </a:t>
            </a: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Comic Sans MS" pitchFamily="66" charset="0"/>
              </a:rPr>
              <a:t>строка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39429" y="3631500"/>
            <a:ext cx="169309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>
              <a:defRPr/>
            </a:pP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Comic Sans MS" pitchFamily="66" charset="0"/>
              </a:rPr>
              <a:t>3 </a:t>
            </a: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Comic Sans MS" pitchFamily="66" charset="0"/>
              </a:rPr>
              <a:t>строка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29059" y="5745484"/>
            <a:ext cx="169309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>
              <a:defRPr/>
            </a:pP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Comic Sans MS" pitchFamily="66" charset="0"/>
              </a:rPr>
              <a:t>5 </a:t>
            </a: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Comic Sans MS" pitchFamily="66" charset="0"/>
              </a:rPr>
              <a:t>строка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944090" y="1398266"/>
            <a:ext cx="604867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</a:rPr>
              <a:t>1 слово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</a:rPr>
              <a:t>– заголовок.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Это существительное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</a:rPr>
              <a:t>или местоимение. (Кто? Что?)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32197" y="2598595"/>
            <a:ext cx="604867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</a:rPr>
              <a:t>2 слова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</a:rPr>
              <a:t>Это прилагательные. (Какой? Какая? Какое? Какие?)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3477612"/>
            <a:ext cx="604867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</a:rPr>
              <a:t>3 слова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</a:rPr>
              <a:t>Это глаголы. (Что делает? Что делают?)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44090" y="4372341"/>
            <a:ext cx="604867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</a:rPr>
              <a:t>4 слова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</a:rPr>
              <a:t>Это фраза, в которой выражается личное  мнение к предмету разговора.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915816" y="5702254"/>
            <a:ext cx="610522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</a:rPr>
              <a:t>1 слово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</a:rPr>
              <a:t>Вывод, итог. Это существительное. (Кто? Что?)</a:t>
            </a:r>
          </a:p>
        </p:txBody>
      </p:sp>
    </p:spTree>
    <p:extLst>
      <p:ext uri="{BB962C8B-B14F-4D97-AF65-F5344CB8AC3E}">
        <p14:creationId xmlns:p14="http://schemas.microsoft.com/office/powerpoint/2010/main" val="252571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92888" cy="136815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4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О чём можно написать </a:t>
            </a:r>
            <a:r>
              <a:rPr lang="ru-RU" sz="4800" b="1" dirty="0" err="1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синквейн</a:t>
            </a:r>
            <a:r>
              <a:rPr lang="ru-RU" sz="4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00200"/>
            <a:ext cx="8064896" cy="452596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b="1" dirty="0">
                <a:solidFill>
                  <a:srgbClr val="663300"/>
                </a:solidFill>
                <a:latin typeface="Arial" charset="0"/>
              </a:rPr>
              <a:t> Тема его может быть любой: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b="1" dirty="0">
              <a:solidFill>
                <a:srgbClr val="663300"/>
              </a:solidFill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b="1" i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Arial" charset="0"/>
              </a:rPr>
              <a:t> о природе;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Arial" charset="0"/>
              </a:rPr>
              <a:t>  о картине и литературном герое;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Arial" charset="0"/>
              </a:rPr>
              <a:t>  о маме или папе;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Arial" charset="0"/>
              </a:rPr>
              <a:t>  о настроении;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Arial" charset="0"/>
              </a:rPr>
              <a:t>  об изученном на уроке;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i="1" dirty="0">
                <a:solidFill>
                  <a:srgbClr val="002060"/>
                </a:solidFill>
                <a:latin typeface="Arial" charset="0"/>
              </a:rPr>
              <a:t>  …</a:t>
            </a:r>
          </a:p>
        </p:txBody>
      </p:sp>
    </p:spTree>
    <p:extLst>
      <p:ext uri="{BB962C8B-B14F-4D97-AF65-F5344CB8AC3E}">
        <p14:creationId xmlns:p14="http://schemas.microsoft.com/office/powerpoint/2010/main" val="68830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064896" cy="122899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53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Дети сочиняют </a:t>
            </a:r>
            <a:r>
              <a:rPr lang="ru-RU" sz="5300" b="1" dirty="0" err="1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синквейны</a:t>
            </a:r>
            <a:r>
              <a:rPr lang="ru-RU" sz="53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… </a:t>
            </a:r>
            <a:r>
              <a:rPr lang="ru-RU" sz="5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/>
            </a:r>
            <a:br>
              <a:rPr lang="ru-RU" sz="5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00200"/>
            <a:ext cx="8172400" cy="452596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800" dirty="0" smtClean="0">
                <a:solidFill>
                  <a:srgbClr val="C0504D">
                    <a:lumMod val="50000"/>
                  </a:srgbClr>
                </a:solidFill>
                <a:latin typeface="Comic Sans MS" pitchFamily="66" charset="0"/>
              </a:rPr>
              <a:t>                             </a:t>
            </a:r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  <a:latin typeface="Comic Sans MS" pitchFamily="66" charset="0"/>
              </a:rPr>
              <a:t>       </a:t>
            </a:r>
            <a:r>
              <a:rPr lang="ru-RU" sz="2400" dirty="0" smtClean="0">
                <a:solidFill>
                  <a:srgbClr val="7030A0"/>
                </a:solidFill>
                <a:latin typeface="Comic Sans MS" pitchFamily="66" charset="0"/>
              </a:rPr>
              <a:t>Она</a:t>
            </a:r>
            <a:endParaRPr lang="ru-RU" sz="2400" dirty="0">
              <a:solidFill>
                <a:srgbClr val="7030A0"/>
              </a:solidFill>
              <a:latin typeface="Comic Sans MS" pitchFamily="66" charset="0"/>
            </a:endParaRP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7030A0"/>
                </a:solidFill>
                <a:latin typeface="Comic Sans MS" pitchFamily="66" charset="0"/>
              </a:rPr>
              <a:t>                                       Красивая</a:t>
            </a:r>
            <a:r>
              <a:rPr lang="ru-RU" sz="2400" dirty="0">
                <a:solidFill>
                  <a:srgbClr val="7030A0"/>
                </a:solidFill>
                <a:latin typeface="Comic Sans MS" pitchFamily="66" charset="0"/>
              </a:rPr>
              <a:t>, нежная.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7030A0"/>
                </a:solidFill>
                <a:latin typeface="Comic Sans MS" pitchFamily="66" charset="0"/>
              </a:rPr>
              <a:t>                                           Ласкает</a:t>
            </a:r>
            <a:r>
              <a:rPr lang="ru-RU" sz="2400" dirty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ru-RU" sz="2400" dirty="0" smtClean="0">
                <a:solidFill>
                  <a:srgbClr val="7030A0"/>
                </a:solidFill>
                <a:latin typeface="Comic Sans MS" pitchFamily="66" charset="0"/>
              </a:rPr>
              <a:t>любит, заботится.</a:t>
            </a:r>
          </a:p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7030A0"/>
                </a:solidFill>
                <a:latin typeface="Comic Sans MS" pitchFamily="66" charset="0"/>
              </a:rPr>
              <a:t>Мой самый родной человек – </a:t>
            </a: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7030A0"/>
                </a:solidFill>
                <a:latin typeface="Comic Sans MS" pitchFamily="66" charset="0"/>
              </a:rPr>
              <a:t>                                     Мамочка.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  <a:latin typeface="Comic Sans MS" pitchFamily="66" charset="0"/>
              </a:rPr>
              <a:t>               Осень</a:t>
            </a:r>
            <a:endParaRPr lang="ru-RU" sz="2400" dirty="0">
              <a:solidFill>
                <a:srgbClr val="C0504D">
                  <a:lumMod val="50000"/>
                </a:srgbClr>
              </a:solidFill>
              <a:latin typeface="Comic Sans MS" pitchFamily="66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  <a:latin typeface="Comic Sans MS" pitchFamily="66" charset="0"/>
              </a:rPr>
              <a:t>     Весёлая</a:t>
            </a:r>
            <a:r>
              <a:rPr lang="ru-RU" sz="2400" dirty="0">
                <a:solidFill>
                  <a:srgbClr val="C0504D">
                    <a:lumMod val="50000"/>
                  </a:srgbClr>
                </a:solidFill>
                <a:latin typeface="Comic Sans MS" pitchFamily="66" charset="0"/>
              </a:rPr>
              <a:t>, разноцветная.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dirty="0">
                <a:solidFill>
                  <a:srgbClr val="C0504D">
                    <a:lumMod val="50000"/>
                  </a:srgbClr>
                </a:solidFill>
                <a:latin typeface="Comic Sans MS" pitchFamily="66" charset="0"/>
              </a:rPr>
              <a:t>Украшает, восхищает, танцует.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dirty="0">
                <a:solidFill>
                  <a:srgbClr val="C0504D">
                    <a:lumMod val="50000"/>
                  </a:srgbClr>
                </a:solidFill>
                <a:latin typeface="Comic Sans MS" pitchFamily="66" charset="0"/>
              </a:rPr>
              <a:t>Красивое и яркое время года.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  <a:latin typeface="Comic Sans MS" pitchFamily="66" charset="0"/>
              </a:rPr>
              <a:t>            Красавица</a:t>
            </a:r>
            <a:r>
              <a:rPr lang="ru-RU" sz="2400" dirty="0">
                <a:solidFill>
                  <a:srgbClr val="C0504D">
                    <a:lumMod val="50000"/>
                  </a:srgbClr>
                </a:solidFill>
                <a:latin typeface="Comic Sans MS" pitchFamily="66" charset="0"/>
              </a:rPr>
              <a:t>!</a:t>
            </a:r>
          </a:p>
          <a:p>
            <a:pPr marL="0" lvl="0" indent="0" algn="r">
              <a:spcBef>
                <a:spcPts val="0"/>
              </a:spcBef>
              <a:buNone/>
              <a:defRPr/>
            </a:pPr>
            <a:endParaRPr lang="ru-RU" sz="2400" dirty="0">
              <a:solidFill>
                <a:srgbClr val="C0504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9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92888" cy="115212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Дети сочиняют </a:t>
            </a:r>
            <a:r>
              <a:rPr lang="ru-RU" sz="4800" b="1" dirty="0" err="1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синквейны</a:t>
            </a:r>
            <a:r>
              <a:rPr lang="ru-RU" sz="4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…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71600" y="1412776"/>
            <a:ext cx="8064896" cy="4713387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              Книга</a:t>
            </a:r>
            <a:endParaRPr lang="ru-RU" sz="2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     Мудрая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, полезная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  Читаем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, узнаём, размышляем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Книга – мой лучший друг.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             Учитель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ru-RU" sz="2400" dirty="0">
              <a:solidFill>
                <a:srgbClr val="C0504D">
                  <a:lumMod val="50000"/>
                </a:srgbClr>
              </a:solidFill>
              <a:latin typeface="Comic Sans MS" pitchFamily="66" charset="0"/>
            </a:endParaRP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Друг</a:t>
            </a: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Верный, надёжный</a:t>
            </a: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Уважает, помогает, советует</a:t>
            </a: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Друг в беде не бросит</a:t>
            </a: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Счастье.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ru-RU" sz="2400" dirty="0">
              <a:solidFill>
                <a:srgbClr val="C0504D">
                  <a:lumMod val="50000"/>
                </a:srgb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52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92888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4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00200"/>
            <a:ext cx="7992888" cy="492514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lvl="0" fontAlgn="base">
              <a:spcAft>
                <a:spcPct val="0"/>
              </a:spcAft>
              <a:buClr>
                <a:srgbClr val="F0A22E"/>
              </a:buClr>
              <a:buSzPct val="70000"/>
              <a:buFont typeface="Wingdings 2" pitchFamily="18" charset="2"/>
              <a:buChar char=""/>
            </a:pPr>
            <a:r>
              <a:rPr lang="ru-RU" b="1" dirty="0">
                <a:solidFill>
                  <a:srgbClr val="4E3B30"/>
                </a:solidFill>
                <a:latin typeface="Franklin Gothic Book"/>
              </a:rPr>
              <a:t>Если понравился мастер-класс: это было актуально, полезно, интересно – покажите зеленую карточку</a:t>
            </a:r>
            <a:r>
              <a:rPr lang="ru-RU" b="1" dirty="0" smtClean="0">
                <a:solidFill>
                  <a:srgbClr val="4E3B30"/>
                </a:solidFill>
                <a:latin typeface="Franklin Gothic Book"/>
              </a:rPr>
              <a:t>.   </a:t>
            </a:r>
          </a:p>
          <a:p>
            <a:pPr lvl="0" fontAlgn="base">
              <a:spcAft>
                <a:spcPct val="0"/>
              </a:spcAft>
              <a:buClr>
                <a:srgbClr val="F0A22E"/>
              </a:buClr>
              <a:buSzPct val="70000"/>
              <a:buFont typeface="Wingdings 2" pitchFamily="18" charset="2"/>
              <a:buChar char=""/>
            </a:pPr>
            <a:endParaRPr lang="ru-RU" b="1" dirty="0">
              <a:solidFill>
                <a:srgbClr val="4E3B30"/>
              </a:solidFill>
              <a:latin typeface="Franklin Gothic Book"/>
            </a:endParaRPr>
          </a:p>
          <a:p>
            <a:pPr lvl="0" fontAlgn="base">
              <a:spcAft>
                <a:spcPct val="0"/>
              </a:spcAft>
              <a:buClr>
                <a:srgbClr val="F0A22E"/>
              </a:buClr>
              <a:buSzPct val="70000"/>
              <a:buFont typeface="Wingdings 2" pitchFamily="18" charset="2"/>
              <a:buChar char=""/>
            </a:pPr>
            <a:r>
              <a:rPr lang="ru-RU" b="1" dirty="0">
                <a:solidFill>
                  <a:srgbClr val="4E3B30"/>
                </a:solidFill>
                <a:latin typeface="Franklin Gothic Book"/>
              </a:rPr>
              <a:t>Если вас это не тронуло – покажите желтую</a:t>
            </a:r>
            <a:r>
              <a:rPr lang="ru-RU" dirty="0">
                <a:solidFill>
                  <a:srgbClr val="4E3B30"/>
                </a:solidFill>
                <a:latin typeface="Franklin Gothic Book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3356992"/>
            <a:ext cx="914400" cy="428625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F0A22E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5606976" y="4654846"/>
            <a:ext cx="428625" cy="9144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F0A22E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677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20621"/>
            <a:ext cx="7848872" cy="52937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8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Спасибо </a:t>
            </a:r>
            <a:endParaRPr lang="ru-RU" sz="8000" b="1" dirty="0" smtClean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r>
              <a:rPr lang="ru-RU" sz="8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за </a:t>
            </a:r>
            <a:endParaRPr lang="ru-RU" sz="8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r>
              <a:rPr lang="ru-RU" sz="8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внимание!</a:t>
            </a:r>
          </a:p>
          <a:p>
            <a:pPr algn="ctr"/>
            <a:endParaRPr lang="ru-RU" sz="8000" b="1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7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/object&gt;&lt;/database&gt;"/>
  <p:tag name="MMPROD_NEXTUNIQUEID" val="10010"/>
</p:tagLst>
</file>

<file path=ppt/theme/theme1.xml><?xml version="1.0" encoding="utf-8"?>
<a:theme xmlns:a="http://schemas.openxmlformats.org/drawingml/2006/main" name="синкве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синквей</Template>
  <TotalTime>88</TotalTime>
  <Words>331</Words>
  <Application>Microsoft Office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синквей</vt:lpstr>
      <vt:lpstr>Учимся писать  синквейн </vt:lpstr>
      <vt:lpstr>Что такое синквейн?</vt:lpstr>
      <vt:lpstr> Правила написания синквейна </vt:lpstr>
      <vt:lpstr> Что пишется в каждой строке? </vt:lpstr>
      <vt:lpstr>О чём можно написать синквейн?</vt:lpstr>
      <vt:lpstr>Дети сочиняют синквейны…  </vt:lpstr>
      <vt:lpstr>Дети сочиняют синквейны…</vt:lpstr>
      <vt:lpstr>Рефлексия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Учимся писать  синквейн</dc:title>
  <dc:creator>User</dc:creator>
  <dc:description>http://aida.ucoz.ru</dc:description>
  <cp:lastModifiedBy>User</cp:lastModifiedBy>
  <cp:revision>10</cp:revision>
  <dcterms:created xsi:type="dcterms:W3CDTF">2014-02-21T14:14:09Z</dcterms:created>
  <dcterms:modified xsi:type="dcterms:W3CDTF">2014-02-25T14:45:17Z</dcterms:modified>
</cp:coreProperties>
</file>